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9" r:id="rId5"/>
    <p:sldId id="291" r:id="rId6"/>
    <p:sldId id="292" r:id="rId7"/>
    <p:sldId id="293" r:id="rId8"/>
    <p:sldId id="294" r:id="rId9"/>
    <p:sldId id="30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7" r:id="rId19"/>
    <p:sldId id="303" r:id="rId20"/>
    <p:sldId id="305" r:id="rId21"/>
    <p:sldId id="306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CARDA\Desktop\Sheep%20AI%20in%20Menz_October%202015_Bonga%202016\Presentation%20field%20solution%20AI_Ethiopia\Graphs%20for%20the%20pap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CARDA\Desktop\Sheep%20AI%20in%20Menz_October%202015_Bonga%202016\Presentation%20field%20solution%20AI_Ethiopia\Graphs%20for%20the%20pape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CARDA\Desktop\Sheep%20AI%20in%20Menz_October%202015_Bonga%202016\Presentation%20field%20solution%20AI_Ethiopia\Graphs%20for%20the%20pape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CARDA\Desktop\Reproductive%20Course-Zaragoza\Presentation\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Frequency of the aspect of testicles  </a:t>
            </a:r>
            <a:endParaRPr lang="en-US" sz="2000" dirty="0"/>
          </a:p>
        </c:rich>
      </c:tx>
      <c:layout>
        <c:manualLayout>
          <c:xMode val="edge"/>
          <c:yMode val="edge"/>
          <c:x val="1.178229804607756E-2"/>
          <c:y val="1.51515151515151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Frequency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Normal</c:v>
                </c:pt>
                <c:pt idx="1">
                  <c:v>Undersized</c:v>
                </c:pt>
                <c:pt idx="2">
                  <c:v>Suspicion of epididymitis</c:v>
                </c:pt>
                <c:pt idx="3">
                  <c:v>Cryptochrid </c:v>
                </c:pt>
                <c:pt idx="4">
                  <c:v>Adhesion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79</c:v>
                </c:pt>
                <c:pt idx="1">
                  <c:v>8</c:v>
                </c:pt>
                <c:pt idx="2">
                  <c:v>8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D9-432B-8663-B78C2EE2B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1752383"/>
        <c:axId val="1521741567"/>
      </c:barChart>
      <c:catAx>
        <c:axId val="152175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1741567"/>
        <c:crosses val="autoZero"/>
        <c:auto val="1"/>
        <c:lblAlgn val="ctr"/>
        <c:lblOffset val="100"/>
        <c:noMultiLvlLbl val="0"/>
      </c:catAx>
      <c:valAx>
        <c:axId val="15217415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1752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Sheet2!$A$4</c:f>
              <c:strCache>
                <c:ptCount val="1"/>
                <c:pt idx="0">
                  <c:v>P</c:v>
                </c:pt>
              </c:strCache>
            </c:strRef>
          </c:tx>
          <c:invertIfNegative val="0"/>
          <c:cat>
            <c:numRef>
              <c:f>Sheet2!$B$3:$P$3</c:f>
              <c:numCache>
                <c:formatCode>General</c:formatCode>
                <c:ptCount val="15"/>
                <c:pt idx="0">
                  <c:v>2</c:v>
                </c:pt>
                <c:pt idx="1">
                  <c:v>6</c:v>
                </c:pt>
                <c:pt idx="2">
                  <c:v>10</c:v>
                </c:pt>
                <c:pt idx="3">
                  <c:v>14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34</c:v>
                </c:pt>
                <c:pt idx="9">
                  <c:v>38</c:v>
                </c:pt>
                <c:pt idx="10">
                  <c:v>42</c:v>
                </c:pt>
                <c:pt idx="11">
                  <c:v>46</c:v>
                </c:pt>
                <c:pt idx="12">
                  <c:v>54</c:v>
                </c:pt>
                <c:pt idx="13">
                  <c:v>62</c:v>
                </c:pt>
                <c:pt idx="14">
                  <c:v>74</c:v>
                </c:pt>
              </c:numCache>
            </c:numRef>
          </c:cat>
          <c:val>
            <c:numRef>
              <c:f>Sheet2!$B$4:$P$4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3</c:v>
                </c:pt>
                <c:pt idx="6">
                  <c:v>10</c:v>
                </c:pt>
                <c:pt idx="7">
                  <c:v>5</c:v>
                </c:pt>
                <c:pt idx="8">
                  <c:v>2</c:v>
                </c:pt>
                <c:pt idx="9">
                  <c:v>4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24-42B5-97BE-73029B241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415680"/>
        <c:axId val="95442432"/>
      </c:barChart>
      <c:catAx>
        <c:axId val="95415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Hours of onset of oestrus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solidFill>
                  <a:schemeClr val="tx1"/>
                </a:solidFill>
              </a:defRPr>
            </a:pPr>
            <a:endParaRPr lang="en-US"/>
          </a:p>
        </c:txPr>
        <c:crossAx val="95442432"/>
        <c:crosses val="autoZero"/>
        <c:auto val="1"/>
        <c:lblAlgn val="ctr"/>
        <c:lblOffset val="100"/>
        <c:noMultiLvlLbl val="0"/>
      </c:catAx>
      <c:valAx>
        <c:axId val="954424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Number of ewes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95415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Sheet2!$A$4</c:f>
              <c:strCache>
                <c:ptCount val="1"/>
                <c:pt idx="0">
                  <c:v>PGF</c:v>
                </c:pt>
              </c:strCache>
            </c:strRef>
          </c:tx>
          <c:invertIfNegative val="0"/>
          <c:cat>
            <c:numRef>
              <c:f>Sheet2!$B$3:$P$3</c:f>
              <c:numCache>
                <c:formatCode>General</c:formatCode>
                <c:ptCount val="15"/>
                <c:pt idx="0">
                  <c:v>2</c:v>
                </c:pt>
                <c:pt idx="1">
                  <c:v>6</c:v>
                </c:pt>
                <c:pt idx="2">
                  <c:v>10</c:v>
                </c:pt>
                <c:pt idx="3">
                  <c:v>14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34</c:v>
                </c:pt>
                <c:pt idx="9">
                  <c:v>38</c:v>
                </c:pt>
                <c:pt idx="10">
                  <c:v>42</c:v>
                </c:pt>
                <c:pt idx="11">
                  <c:v>46</c:v>
                </c:pt>
                <c:pt idx="12">
                  <c:v>54</c:v>
                </c:pt>
                <c:pt idx="13">
                  <c:v>62</c:v>
                </c:pt>
                <c:pt idx="14">
                  <c:v>74</c:v>
                </c:pt>
              </c:numCache>
            </c:numRef>
          </c:cat>
          <c:val>
            <c:numRef>
              <c:f>Sheet2!$B$4:$P$4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6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2</c:v>
                </c:pt>
                <c:pt idx="11">
                  <c:v>3</c:v>
                </c:pt>
                <c:pt idx="12">
                  <c:v>1</c:v>
                </c:pt>
                <c:pt idx="13">
                  <c:v>0</c:v>
                </c:pt>
                <c:pt idx="1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4D-48C6-B87B-7493E98FCE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101888"/>
        <c:axId val="96103808"/>
      </c:barChart>
      <c:catAx>
        <c:axId val="96101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Hours of onset of oestrus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96103808"/>
        <c:crosses val="autoZero"/>
        <c:auto val="1"/>
        <c:lblAlgn val="ctr"/>
        <c:lblOffset val="100"/>
        <c:noMultiLvlLbl val="0"/>
      </c:catAx>
      <c:valAx>
        <c:axId val="961038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Number of ewes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96101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Sheet2!$A$4</c:f>
              <c:strCache>
                <c:ptCount val="1"/>
                <c:pt idx="0">
                  <c:v>GnRH</c:v>
                </c:pt>
              </c:strCache>
            </c:strRef>
          </c:tx>
          <c:invertIfNegative val="0"/>
          <c:cat>
            <c:numRef>
              <c:f>Sheet2!$B$3:$P$3</c:f>
              <c:numCache>
                <c:formatCode>General</c:formatCode>
                <c:ptCount val="15"/>
                <c:pt idx="0">
                  <c:v>2</c:v>
                </c:pt>
                <c:pt idx="1">
                  <c:v>6</c:v>
                </c:pt>
                <c:pt idx="2">
                  <c:v>10</c:v>
                </c:pt>
                <c:pt idx="3">
                  <c:v>14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34</c:v>
                </c:pt>
                <c:pt idx="9">
                  <c:v>38</c:v>
                </c:pt>
                <c:pt idx="10">
                  <c:v>42</c:v>
                </c:pt>
                <c:pt idx="11">
                  <c:v>46</c:v>
                </c:pt>
                <c:pt idx="12">
                  <c:v>54</c:v>
                </c:pt>
                <c:pt idx="13">
                  <c:v>62</c:v>
                </c:pt>
                <c:pt idx="14">
                  <c:v>74</c:v>
                </c:pt>
              </c:numCache>
            </c:numRef>
          </c:cat>
          <c:val>
            <c:numRef>
              <c:f>Sheet2!$B$4:$P$4</c:f>
              <c:numCache>
                <c:formatCode>General</c:formatCode>
                <c:ptCount val="15"/>
                <c:pt idx="0">
                  <c:v>9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9B-4E10-9CEB-D9EAE31945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273920"/>
        <c:axId val="96275840"/>
      </c:barChart>
      <c:catAx>
        <c:axId val="96273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Hours of onset of oestrus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96275840"/>
        <c:crosses val="autoZero"/>
        <c:auto val="1"/>
        <c:lblAlgn val="ctr"/>
        <c:lblOffset val="100"/>
        <c:noMultiLvlLbl val="0"/>
      </c:catAx>
      <c:valAx>
        <c:axId val="962758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chemeClr val="tx1"/>
                    </a:solidFill>
                  </a:defRPr>
                </a:pPr>
                <a:r>
                  <a:rPr lang="en-US" sz="1600">
                    <a:solidFill>
                      <a:schemeClr val="tx1"/>
                    </a:solidFill>
                  </a:rPr>
                  <a:t>Number of ewes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9627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Sheet2!$A$4</c:f>
              <c:strCache>
                <c:ptCount val="1"/>
                <c:pt idx="0">
                  <c:v>PGF I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Sheet2!$B$3:$N$3</c:f>
              <c:numCache>
                <c:formatCode>General</c:formatCode>
                <c:ptCount val="13"/>
                <c:pt idx="0">
                  <c:v>10</c:v>
                </c:pt>
                <c:pt idx="1">
                  <c:v>14</c:v>
                </c:pt>
                <c:pt idx="2">
                  <c:v>18</c:v>
                </c:pt>
                <c:pt idx="3">
                  <c:v>22</c:v>
                </c:pt>
                <c:pt idx="4">
                  <c:v>26</c:v>
                </c:pt>
                <c:pt idx="5">
                  <c:v>30</c:v>
                </c:pt>
                <c:pt idx="6">
                  <c:v>34</c:v>
                </c:pt>
                <c:pt idx="7">
                  <c:v>38</c:v>
                </c:pt>
                <c:pt idx="8">
                  <c:v>42</c:v>
                </c:pt>
                <c:pt idx="9">
                  <c:v>46</c:v>
                </c:pt>
                <c:pt idx="10">
                  <c:v>50</c:v>
                </c:pt>
              </c:numCache>
            </c:numRef>
          </c:cat>
          <c:val>
            <c:numRef>
              <c:f>Sheet2!$B$4:$N$4</c:f>
              <c:numCache>
                <c:formatCode>General</c:formatCode>
                <c:ptCount val="13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0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E2-49DE-8FC8-9C13EB6369CB}"/>
            </c:ext>
          </c:extLst>
        </c:ser>
        <c:ser>
          <c:idx val="1"/>
          <c:order val="1"/>
          <c:tx>
            <c:strRef>
              <c:f>Sheet2!$A$5</c:f>
              <c:strCache>
                <c:ptCount val="1"/>
                <c:pt idx="0">
                  <c:v>PGF II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Sheet2!$B$3:$N$3</c:f>
              <c:numCache>
                <c:formatCode>General</c:formatCode>
                <c:ptCount val="13"/>
                <c:pt idx="0">
                  <c:v>10</c:v>
                </c:pt>
                <c:pt idx="1">
                  <c:v>14</c:v>
                </c:pt>
                <c:pt idx="2">
                  <c:v>18</c:v>
                </c:pt>
                <c:pt idx="3">
                  <c:v>22</c:v>
                </c:pt>
                <c:pt idx="4">
                  <c:v>26</c:v>
                </c:pt>
                <c:pt idx="5">
                  <c:v>30</c:v>
                </c:pt>
                <c:pt idx="6">
                  <c:v>34</c:v>
                </c:pt>
                <c:pt idx="7">
                  <c:v>38</c:v>
                </c:pt>
                <c:pt idx="8">
                  <c:v>42</c:v>
                </c:pt>
                <c:pt idx="9">
                  <c:v>46</c:v>
                </c:pt>
                <c:pt idx="10">
                  <c:v>50</c:v>
                </c:pt>
              </c:numCache>
            </c:numRef>
          </c:cat>
          <c:val>
            <c:numRef>
              <c:f>Sheet2!$B$5:$N$5</c:f>
              <c:numCache>
                <c:formatCode>General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1</c:v>
                </c:pt>
                <c:pt idx="7">
                  <c:v>3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E2-49DE-8FC8-9C13EB636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336512"/>
        <c:axId val="97133312"/>
      </c:barChart>
      <c:catAx>
        <c:axId val="96336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Hours of onset of oestrus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7133312"/>
        <c:crosses val="autoZero"/>
        <c:auto val="1"/>
        <c:lblAlgn val="ctr"/>
        <c:lblOffset val="100"/>
        <c:noMultiLvlLbl val="0"/>
      </c:catAx>
      <c:valAx>
        <c:axId val="97133312"/>
        <c:scaling>
          <c:orientation val="minMax"/>
          <c:max val="3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Number of ewes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6336512"/>
        <c:crosses val="autoZero"/>
        <c:crossBetween val="between"/>
        <c:majorUnit val="1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209604658792649"/>
          <c:y val="0.1161635372501514"/>
          <c:w val="0.11859839785651793"/>
          <c:h val="0.12151907934585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9/5/2017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1850A-AFE8-E744-8BFF-15E95A5B2F8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75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</a:t>
            </a:r>
            <a:r>
              <a:rPr lang="en-US" sz="1200" b="1" dirty="0" smtClean="0"/>
              <a:t>CGIAR Research Program on Livestock </a:t>
            </a:r>
            <a:r>
              <a:rPr lang="en-US" sz="1200" dirty="0" smtClean="0"/>
              <a:t>aims to increase the productivity of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productivity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4" y="1600207"/>
            <a:ext cx="40386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FAE43-425A-7545-941C-58005F799C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4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731AF-CE18-7F46-A953-E2A88B4685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19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01C61-B550-D641-B1EE-07E256509D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8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  <p:sldLayoutId id="2147483682" r:id="rId5"/>
    <p:sldLayoutId id="2147483683" r:id="rId6"/>
    <p:sldLayoutId id="2147483684" r:id="rId7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2133600"/>
            <a:ext cx="7772400" cy="9525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Reproductive interventions for more efficient sheep and goats breeding programs </a:t>
            </a:r>
          </a:p>
          <a:p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ICARDA TEAM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CRP Livestock – Genetics Flagship</a:t>
            </a:r>
          </a:p>
          <a:p>
            <a:r>
              <a:rPr lang="en-US" dirty="0"/>
              <a:t>Mid-term meeting, Nairobi 5-6 September 2017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40171"/>
            <a:ext cx="8229600" cy="1143000"/>
          </a:xfrm>
        </p:spPr>
        <p:txBody>
          <a:bodyPr/>
          <a:lstStyle/>
          <a:p>
            <a:r>
              <a:rPr lang="en-US" sz="2800" dirty="0"/>
              <a:t>Development of a field solution for sheep insemination: Towards up/out-scaling </a:t>
            </a:r>
            <a:r>
              <a:rPr lang="en-US" sz="2800" dirty="0" smtClean="0"/>
              <a:t>CBBP’s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4" y="1722120"/>
            <a:ext cx="8229600" cy="4815840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 smtClean="0"/>
              <a:t>Rams’ selection and training;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/>
              <a:t>Synchronization preceded by ultrasound pregnancy diagnosis in small-mixed flocks to discard pregnant females;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 smtClean="0"/>
              <a:t>Simple, low-cost </a:t>
            </a:r>
            <a:r>
              <a:rPr lang="en-US" sz="2200" dirty="0" smtClean="0"/>
              <a:t>synchronization options;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/>
              <a:t>Use of fresh semen, collected, assessed, diluted and used at 35 ˚C;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 smtClean="0"/>
              <a:t>Cervical </a:t>
            </a:r>
            <a:r>
              <a:rPr lang="en-US" sz="2200" dirty="0"/>
              <a:t>AI of sheep after synchronization;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 smtClean="0"/>
              <a:t>Low infrastructure field labs;</a:t>
            </a:r>
            <a:endParaRPr lang="en-US" sz="2200" dirty="0"/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200" dirty="0"/>
              <a:t>Simple </a:t>
            </a:r>
            <a:r>
              <a:rPr lang="en-US" sz="2200" dirty="0" smtClean="0"/>
              <a:t>manual straw </a:t>
            </a:r>
            <a:r>
              <a:rPr lang="en-US" sz="2200" dirty="0"/>
              <a:t>filling devices.</a:t>
            </a:r>
          </a:p>
        </p:txBody>
      </p:sp>
    </p:spTree>
    <p:extLst>
      <p:ext uri="{BB962C8B-B14F-4D97-AF65-F5344CB8AC3E}">
        <p14:creationId xmlns:p14="http://schemas.microsoft.com/office/powerpoint/2010/main" val="106754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91219"/>
            <a:ext cx="8229600" cy="1143000"/>
          </a:xfrm>
        </p:spPr>
        <p:txBody>
          <a:bodyPr/>
          <a:lstStyle/>
          <a:p>
            <a:r>
              <a:rPr lang="en-US" sz="3600" dirty="0" smtClean="0"/>
              <a:t>Ewes’ selection for synchronization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446" y="1519526"/>
            <a:ext cx="4188382" cy="485438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 smtClean="0"/>
              <a:t>Selection of adult ewes;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Successfully lambed previous season;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Not suckling;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Body condition score &gt; 2.5;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Synchronization preceded by ultrasound pregnancy diagnosis </a:t>
            </a:r>
            <a:r>
              <a:rPr lang="en-US" sz="2400" dirty="0" smtClean="0"/>
              <a:t>in small-mixed </a:t>
            </a:r>
            <a:r>
              <a:rPr lang="en-US" sz="2400" dirty="0"/>
              <a:t>flocks to discard pregnant </a:t>
            </a:r>
            <a:r>
              <a:rPr lang="en-US" sz="2400" dirty="0" smtClean="0"/>
              <a:t>females.</a:t>
            </a:r>
            <a:endParaRPr lang="en-US" sz="2400" dirty="0"/>
          </a:p>
        </p:txBody>
      </p:sp>
      <p:pic>
        <p:nvPicPr>
          <p:cNvPr id="2050" name="Picture 2" descr="C:\Users\ICARDA\Desktop\Sheep AI in Menz_October 2015_Bonga 2016\Camera\20160424_131336_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203" y="4306473"/>
            <a:ext cx="3383797" cy="25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CARDA\Desktop\Sheep AI in Menz_October 2015_Bonga 2016\Camera\20160425_114523_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203" y="1617059"/>
            <a:ext cx="3383797" cy="253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IG02CA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3828" y="4292131"/>
            <a:ext cx="1316375" cy="255152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7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86383"/>
            <a:ext cx="8229600" cy="649925"/>
          </a:xfrm>
        </p:spPr>
        <p:txBody>
          <a:bodyPr/>
          <a:lstStyle/>
          <a:p>
            <a:r>
              <a:rPr lang="en-US" sz="3600" dirty="0" smtClean="0"/>
              <a:t>Different synchronization options</a:t>
            </a:r>
            <a:endParaRPr lang="en-US" sz="3600" dirty="0"/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703018" y="5810670"/>
            <a:ext cx="7752613" cy="80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fr-FR" altLang="en-US" sz="2400" dirty="0" err="1">
                <a:latin typeface="+mj-lt"/>
                <a:ea typeface="+mj-ea"/>
                <a:cs typeface="+mj-cs"/>
              </a:rPr>
              <a:t>Conventional</a:t>
            </a:r>
            <a:r>
              <a:rPr lang="fr-FR" altLang="en-US" sz="2400" dirty="0">
                <a:latin typeface="+mj-lt"/>
                <a:ea typeface="+mj-ea"/>
                <a:cs typeface="+mj-cs"/>
              </a:rPr>
              <a:t> </a:t>
            </a:r>
            <a:r>
              <a:rPr lang="fr-FR" altLang="en-US" sz="2400" dirty="0" err="1">
                <a:latin typeface="+mj-lt"/>
                <a:ea typeface="+mj-ea"/>
                <a:cs typeface="+mj-cs"/>
              </a:rPr>
              <a:t>synthetic</a:t>
            </a:r>
            <a:r>
              <a:rPr lang="fr-FR" altLang="en-US" sz="2400" dirty="0">
                <a:latin typeface="+mj-lt"/>
                <a:ea typeface="+mj-ea"/>
                <a:cs typeface="+mj-cs"/>
              </a:rPr>
              <a:t> </a:t>
            </a:r>
            <a:r>
              <a:rPr lang="fr-FR" altLang="en-US" sz="2400" dirty="0" err="1" smtClean="0">
                <a:latin typeface="+mj-lt"/>
                <a:ea typeface="+mj-ea"/>
                <a:cs typeface="+mj-cs"/>
              </a:rPr>
              <a:t>progestogen</a:t>
            </a:r>
            <a:r>
              <a:rPr lang="fr-FR" altLang="en-US" sz="2400" dirty="0" smtClean="0">
                <a:latin typeface="+mj-lt"/>
                <a:ea typeface="+mj-ea"/>
                <a:cs typeface="+mj-cs"/>
              </a:rPr>
              <a:t> + </a:t>
            </a:r>
            <a:r>
              <a:rPr lang="fr-FR" altLang="en-US" sz="2400" dirty="0" err="1" smtClean="0">
                <a:latin typeface="+mj-lt"/>
                <a:ea typeface="+mj-ea"/>
                <a:cs typeface="+mj-cs"/>
              </a:rPr>
              <a:t>eCG</a:t>
            </a:r>
            <a:r>
              <a:rPr lang="fr-FR" altLang="en-US" sz="2400" dirty="0" smtClean="0">
                <a:latin typeface="+mj-lt"/>
                <a:ea typeface="+mj-ea"/>
                <a:cs typeface="+mj-cs"/>
              </a:rPr>
              <a:t> (PMSG)</a:t>
            </a:r>
            <a:endParaRPr lang="fr-FR" altLang="en-US" sz="2400" dirty="0">
              <a:latin typeface="+mj-lt"/>
              <a:ea typeface="+mj-ea"/>
              <a:cs typeface="+mj-cs"/>
            </a:endParaRPr>
          </a:p>
        </p:txBody>
      </p:sp>
      <p:grpSp>
        <p:nvGrpSpPr>
          <p:cNvPr id="46" name="Group 3"/>
          <p:cNvGrpSpPr>
            <a:grpSpLocks/>
          </p:cNvGrpSpPr>
          <p:nvPr/>
        </p:nvGrpSpPr>
        <p:grpSpPr bwMode="auto">
          <a:xfrm>
            <a:off x="0" y="975360"/>
            <a:ext cx="5808320" cy="4602481"/>
            <a:chOff x="145" y="568"/>
            <a:chExt cx="5933" cy="3196"/>
          </a:xfrm>
        </p:grpSpPr>
        <p:sp>
          <p:nvSpPr>
            <p:cNvPr id="47" name="Freeform 4"/>
            <p:cNvSpPr>
              <a:spLocks/>
            </p:cNvSpPr>
            <p:nvPr/>
          </p:nvSpPr>
          <p:spPr bwMode="auto">
            <a:xfrm>
              <a:off x="3172" y="1924"/>
              <a:ext cx="565" cy="1237"/>
            </a:xfrm>
            <a:custGeom>
              <a:avLst/>
              <a:gdLst>
                <a:gd name="T0" fmla="*/ 0 w 565"/>
                <a:gd name="T1" fmla="*/ 1236 h 1237"/>
                <a:gd name="T2" fmla="*/ 216 w 565"/>
                <a:gd name="T3" fmla="*/ 32 h 1237"/>
                <a:gd name="T4" fmla="*/ 236 w 565"/>
                <a:gd name="T5" fmla="*/ 8 h 1237"/>
                <a:gd name="T6" fmla="*/ 272 w 565"/>
                <a:gd name="T7" fmla="*/ 0 h 1237"/>
                <a:gd name="T8" fmla="*/ 292 w 565"/>
                <a:gd name="T9" fmla="*/ 24 h 1237"/>
                <a:gd name="T10" fmla="*/ 296 w 565"/>
                <a:gd name="T11" fmla="*/ 40 h 1237"/>
                <a:gd name="T12" fmla="*/ 564 w 565"/>
                <a:gd name="T13" fmla="*/ 1236 h 1237"/>
                <a:gd name="T14" fmla="*/ 0 w 565"/>
                <a:gd name="T15" fmla="*/ 1236 h 12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5"/>
                <a:gd name="T25" fmla="*/ 0 h 1237"/>
                <a:gd name="T26" fmla="*/ 565 w 565"/>
                <a:gd name="T27" fmla="*/ 1237 h 12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5" h="1237">
                  <a:moveTo>
                    <a:pt x="0" y="1236"/>
                  </a:moveTo>
                  <a:lnTo>
                    <a:pt x="216" y="32"/>
                  </a:lnTo>
                  <a:lnTo>
                    <a:pt x="236" y="8"/>
                  </a:lnTo>
                  <a:lnTo>
                    <a:pt x="272" y="0"/>
                  </a:lnTo>
                  <a:lnTo>
                    <a:pt x="292" y="24"/>
                  </a:lnTo>
                  <a:lnTo>
                    <a:pt x="296" y="40"/>
                  </a:lnTo>
                  <a:lnTo>
                    <a:pt x="564" y="1236"/>
                  </a:lnTo>
                  <a:lnTo>
                    <a:pt x="0" y="1236"/>
                  </a:lnTo>
                </a:path>
              </a:pathLst>
            </a:custGeom>
            <a:solidFill>
              <a:schemeClr val="hlink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3684" y="1056"/>
              <a:ext cx="185" cy="2105"/>
            </a:xfrm>
            <a:custGeom>
              <a:avLst/>
              <a:gdLst>
                <a:gd name="T0" fmla="*/ 0 w 185"/>
                <a:gd name="T1" fmla="*/ 2104 h 2105"/>
                <a:gd name="T2" fmla="*/ 152 w 185"/>
                <a:gd name="T3" fmla="*/ 0 h 2105"/>
                <a:gd name="T4" fmla="*/ 184 w 185"/>
                <a:gd name="T5" fmla="*/ 2104 h 2105"/>
                <a:gd name="T6" fmla="*/ 0 w 185"/>
                <a:gd name="T7" fmla="*/ 2104 h 2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5"/>
                <a:gd name="T13" fmla="*/ 0 h 2105"/>
                <a:gd name="T14" fmla="*/ 185 w 185"/>
                <a:gd name="T15" fmla="*/ 2105 h 2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5" h="2105">
                  <a:moveTo>
                    <a:pt x="0" y="2104"/>
                  </a:moveTo>
                  <a:lnTo>
                    <a:pt x="152" y="0"/>
                  </a:lnTo>
                  <a:lnTo>
                    <a:pt x="184" y="2104"/>
                  </a:lnTo>
                  <a:lnTo>
                    <a:pt x="0" y="2104"/>
                  </a:lnTo>
                </a:path>
              </a:pathLst>
            </a:custGeom>
            <a:solidFill>
              <a:srgbClr val="00FF00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720" y="568"/>
              <a:ext cx="18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en-US" altLang="en-US" sz="1100" b="1" u="sng">
                <a:latin typeface="Comic Sans MS" pitchFamily="66" charset="0"/>
              </a:endParaRPr>
            </a:p>
          </p:txBody>
        </p:sp>
        <p:sp>
          <p:nvSpPr>
            <p:cNvPr id="50" name="Line 8"/>
            <p:cNvSpPr>
              <a:spLocks noChangeShapeType="1"/>
            </p:cNvSpPr>
            <p:nvPr/>
          </p:nvSpPr>
          <p:spPr bwMode="auto">
            <a:xfrm>
              <a:off x="612" y="1070"/>
              <a:ext cx="0" cy="20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1" name="Line 9"/>
            <p:cNvSpPr>
              <a:spLocks noChangeShapeType="1"/>
            </p:cNvSpPr>
            <p:nvPr/>
          </p:nvSpPr>
          <p:spPr bwMode="auto">
            <a:xfrm>
              <a:off x="614" y="3168"/>
              <a:ext cx="49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2" name="Line 10"/>
            <p:cNvSpPr>
              <a:spLocks noChangeShapeType="1"/>
            </p:cNvSpPr>
            <p:nvPr/>
          </p:nvSpPr>
          <p:spPr bwMode="auto">
            <a:xfrm>
              <a:off x="542" y="2868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>
              <a:off x="542" y="2616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4" name="Line 12"/>
            <p:cNvSpPr>
              <a:spLocks noChangeShapeType="1"/>
            </p:cNvSpPr>
            <p:nvPr/>
          </p:nvSpPr>
          <p:spPr bwMode="auto">
            <a:xfrm>
              <a:off x="542" y="2364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5" name="Line 13"/>
            <p:cNvSpPr>
              <a:spLocks noChangeShapeType="1"/>
            </p:cNvSpPr>
            <p:nvPr/>
          </p:nvSpPr>
          <p:spPr bwMode="auto">
            <a:xfrm>
              <a:off x="542" y="2112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6" name="Line 14"/>
            <p:cNvSpPr>
              <a:spLocks noChangeShapeType="1"/>
            </p:cNvSpPr>
            <p:nvPr/>
          </p:nvSpPr>
          <p:spPr bwMode="auto">
            <a:xfrm>
              <a:off x="542" y="1860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7" name="Line 15"/>
            <p:cNvSpPr>
              <a:spLocks noChangeShapeType="1"/>
            </p:cNvSpPr>
            <p:nvPr/>
          </p:nvSpPr>
          <p:spPr bwMode="auto">
            <a:xfrm>
              <a:off x="542" y="1608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8" name="Line 16"/>
            <p:cNvSpPr>
              <a:spLocks noChangeShapeType="1"/>
            </p:cNvSpPr>
            <p:nvPr/>
          </p:nvSpPr>
          <p:spPr bwMode="auto">
            <a:xfrm>
              <a:off x="542" y="1356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59" name="Freeform 17"/>
            <p:cNvSpPr>
              <a:spLocks/>
            </p:cNvSpPr>
            <p:nvPr/>
          </p:nvSpPr>
          <p:spPr bwMode="auto">
            <a:xfrm>
              <a:off x="912" y="2016"/>
              <a:ext cx="2063" cy="1144"/>
            </a:xfrm>
            <a:custGeom>
              <a:avLst/>
              <a:gdLst>
                <a:gd name="T0" fmla="*/ 0 w 2063"/>
                <a:gd name="T1" fmla="*/ 1141 h 1144"/>
                <a:gd name="T2" fmla="*/ 252 w 2063"/>
                <a:gd name="T3" fmla="*/ 0 h 1144"/>
                <a:gd name="T4" fmla="*/ 849 w 2063"/>
                <a:gd name="T5" fmla="*/ 622 h 1144"/>
                <a:gd name="T6" fmla="*/ 1993 w 2063"/>
                <a:gd name="T7" fmla="*/ 781 h 1144"/>
                <a:gd name="T8" fmla="*/ 2063 w 2063"/>
                <a:gd name="T9" fmla="*/ 1144 h 1144"/>
                <a:gd name="T10" fmla="*/ 0 w 2063"/>
                <a:gd name="T11" fmla="*/ 1141 h 11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63"/>
                <a:gd name="T19" fmla="*/ 0 h 1144"/>
                <a:gd name="T20" fmla="*/ 2063 w 2063"/>
                <a:gd name="T21" fmla="*/ 1144 h 11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63" h="1144">
                  <a:moveTo>
                    <a:pt x="0" y="1141"/>
                  </a:moveTo>
                  <a:lnTo>
                    <a:pt x="252" y="0"/>
                  </a:lnTo>
                  <a:lnTo>
                    <a:pt x="849" y="622"/>
                  </a:lnTo>
                  <a:lnTo>
                    <a:pt x="1993" y="781"/>
                  </a:lnTo>
                  <a:lnTo>
                    <a:pt x="2063" y="1144"/>
                  </a:lnTo>
                  <a:lnTo>
                    <a:pt x="0" y="1141"/>
                  </a:lnTo>
                </a:path>
              </a:pathLst>
            </a:custGeom>
            <a:solidFill>
              <a:srgbClr val="618FFD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7" y="2751"/>
              <a:ext cx="27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1</a:t>
              </a:r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45" y="1757"/>
              <a:ext cx="27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5</a:t>
              </a:r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713" y="981"/>
              <a:ext cx="213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fr-FR" altLang="en-US" sz="1100" b="1" u="sng" dirty="0" err="1" smtClean="0">
                  <a:latin typeface="Comic Sans MS" pitchFamily="66" charset="0"/>
                </a:rPr>
                <a:t>Progestrone</a:t>
              </a:r>
              <a:r>
                <a:rPr lang="fr-FR" altLang="en-US" sz="1100" b="1" u="sng" dirty="0" smtClean="0">
                  <a:latin typeface="Comic Sans MS" pitchFamily="66" charset="0"/>
                </a:rPr>
                <a:t> </a:t>
              </a:r>
              <a:r>
                <a:rPr lang="fr-FR" altLang="en-US" sz="1100" b="1" dirty="0" err="1" smtClean="0">
                  <a:latin typeface="Comic Sans MS" pitchFamily="66" charset="0"/>
                </a:rPr>
                <a:t>levels</a:t>
              </a:r>
              <a:r>
                <a:rPr lang="fr-FR" altLang="en-US" sz="1100" b="1" dirty="0" smtClean="0">
                  <a:latin typeface="Comic Sans MS" pitchFamily="66" charset="0"/>
                </a:rPr>
                <a:t> (</a:t>
              </a:r>
              <a:r>
                <a:rPr lang="fr-FR" altLang="en-US" sz="1100" b="1" dirty="0" err="1">
                  <a:latin typeface="Comic Sans MS" pitchFamily="66" charset="0"/>
                </a:rPr>
                <a:t>ng</a:t>
              </a:r>
              <a:r>
                <a:rPr lang="fr-FR" altLang="en-US" sz="1100" b="1" dirty="0">
                  <a:latin typeface="Comic Sans MS" pitchFamily="66" charset="0"/>
                </a:rPr>
                <a:t>/ml)</a:t>
              </a:r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56" y="2784"/>
              <a:ext cx="1302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fr-FR" altLang="en-US" sz="1100" b="1" dirty="0" err="1">
                  <a:latin typeface="Comic Sans MS" pitchFamily="66" charset="0"/>
                </a:rPr>
                <a:t>Sponges</a:t>
              </a:r>
              <a:r>
                <a:rPr lang="fr-FR" altLang="en-US" sz="1100" b="1" dirty="0">
                  <a:latin typeface="Comic Sans MS" pitchFamily="66" charset="0"/>
                </a:rPr>
                <a:t> </a:t>
              </a:r>
              <a:r>
                <a:rPr lang="fr-FR" altLang="en-US" sz="1100" b="1" dirty="0" err="1">
                  <a:latin typeface="Comic Sans MS" pitchFamily="66" charset="0"/>
                </a:rPr>
                <a:t>left</a:t>
              </a:r>
              <a:r>
                <a:rPr lang="fr-FR" altLang="en-US" sz="1100" b="1" dirty="0">
                  <a:latin typeface="Comic Sans MS" pitchFamily="66" charset="0"/>
                </a:rPr>
                <a:t> in</a:t>
              </a:r>
            </a:p>
            <a:p>
              <a:pPr algn="ctr"/>
              <a:r>
                <a:rPr lang="fr-FR" altLang="en-US" sz="1100" b="1" dirty="0" smtClean="0">
                  <a:latin typeface="Comic Sans MS" pitchFamily="66" charset="0"/>
                </a:rPr>
                <a:t>11 </a:t>
              </a:r>
              <a:r>
                <a:rPr lang="fr-FR" altLang="en-US" sz="1100" b="1" dirty="0">
                  <a:latin typeface="Comic Sans MS" pitchFamily="66" charset="0"/>
                </a:rPr>
                <a:t>- 14 </a:t>
              </a:r>
              <a:r>
                <a:rPr lang="fr-FR" altLang="en-US" sz="1100" b="1" dirty="0" err="1">
                  <a:latin typeface="Comic Sans MS" pitchFamily="66" charset="0"/>
                </a:rPr>
                <a:t>days</a:t>
              </a:r>
              <a:endParaRPr lang="fr-FR" altLang="en-US" sz="1100" b="1" dirty="0">
                <a:latin typeface="Comic Sans MS" pitchFamily="66" charset="0"/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2358" y="1413"/>
              <a:ext cx="1071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u="sng" dirty="0" err="1" smtClean="0">
                  <a:latin typeface="Comic Sans MS" pitchFamily="66" charset="0"/>
                </a:rPr>
                <a:t>eCG</a:t>
              </a:r>
              <a:r>
                <a:rPr lang="fr-FR" altLang="en-US" sz="1100" b="1" u="sng" dirty="0" smtClean="0">
                  <a:latin typeface="Comic Sans MS" pitchFamily="66" charset="0"/>
                </a:rPr>
                <a:t> 300 I.U.</a:t>
              </a:r>
              <a:endParaRPr lang="fr-FR" altLang="en-US" sz="1100" b="1" u="sng" dirty="0">
                <a:latin typeface="Comic Sans MS" pitchFamily="66" charset="0"/>
              </a:endParaRPr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>
              <a:off x="2868" y="1804"/>
              <a:ext cx="0" cy="702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3849" y="925"/>
              <a:ext cx="3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LH</a:t>
              </a:r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3006" y="1557"/>
              <a:ext cx="846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  </a:t>
              </a:r>
              <a:r>
                <a:rPr lang="fr-FR" altLang="en-US" sz="1100" b="1" dirty="0" err="1">
                  <a:latin typeface="Comic Sans MS" pitchFamily="66" charset="0"/>
                </a:rPr>
                <a:t>Oestradiol</a:t>
              </a:r>
              <a:endParaRPr lang="fr-FR" altLang="en-US" sz="1100" b="1" dirty="0">
                <a:latin typeface="Comic Sans MS" pitchFamily="66" charset="0"/>
              </a:endParaRPr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4137" y="2285"/>
              <a:ext cx="91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Ovulation</a:t>
              </a:r>
            </a:p>
          </p:txBody>
        </p:sp>
        <p:sp>
          <p:nvSpPr>
            <p:cNvPr id="69" name="Line 27"/>
            <p:cNvSpPr>
              <a:spLocks noChangeShapeType="1"/>
            </p:cNvSpPr>
            <p:nvPr/>
          </p:nvSpPr>
          <p:spPr bwMode="auto">
            <a:xfrm>
              <a:off x="4300" y="2502"/>
              <a:ext cx="0" cy="36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4608" y="2392"/>
              <a:ext cx="617" cy="777"/>
            </a:xfrm>
            <a:custGeom>
              <a:avLst/>
              <a:gdLst>
                <a:gd name="T0" fmla="*/ 0 w 617"/>
                <a:gd name="T1" fmla="*/ 776 h 777"/>
                <a:gd name="T2" fmla="*/ 264 w 617"/>
                <a:gd name="T3" fmla="*/ 104 h 777"/>
                <a:gd name="T4" fmla="*/ 616 w 617"/>
                <a:gd name="T5" fmla="*/ 0 h 777"/>
                <a:gd name="T6" fmla="*/ 0 60000 65536"/>
                <a:gd name="T7" fmla="*/ 0 60000 65536"/>
                <a:gd name="T8" fmla="*/ 0 60000 65536"/>
                <a:gd name="T9" fmla="*/ 0 w 617"/>
                <a:gd name="T10" fmla="*/ 0 h 777"/>
                <a:gd name="T11" fmla="*/ 617 w 617"/>
                <a:gd name="T12" fmla="*/ 777 h 7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17" h="777">
                  <a:moveTo>
                    <a:pt x="0" y="776"/>
                  </a:moveTo>
                  <a:lnTo>
                    <a:pt x="264" y="104"/>
                  </a:lnTo>
                  <a:lnTo>
                    <a:pt x="616" y="0"/>
                  </a:lnTo>
                </a:path>
              </a:pathLst>
            </a:custGeom>
            <a:noFill/>
            <a:ln w="76200" cap="rnd">
              <a:solidFill>
                <a:srgbClr val="FAFD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4819" y="2629"/>
              <a:ext cx="1259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fr-FR" altLang="en-US" sz="1100" b="1" dirty="0">
                  <a:latin typeface="Comic Sans MS" pitchFamily="66" charset="0"/>
                </a:rPr>
                <a:t>Corpus </a:t>
              </a:r>
              <a:r>
                <a:rPr lang="fr-FR" altLang="en-US" sz="1100" b="1" dirty="0" err="1">
                  <a:latin typeface="Comic Sans MS" pitchFamily="66" charset="0"/>
                </a:rPr>
                <a:t>luteum</a:t>
              </a:r>
              <a:endParaRPr lang="fr-FR" altLang="en-US" sz="1100" b="1" dirty="0">
                <a:latin typeface="Comic Sans MS" pitchFamily="66" charset="0"/>
              </a:endParaRPr>
            </a:p>
            <a:p>
              <a:r>
                <a:rPr lang="fr-FR" altLang="en-US" sz="1100" b="1" dirty="0">
                  <a:latin typeface="Comic Sans MS" pitchFamily="66" charset="0"/>
                </a:rPr>
                <a:t>(</a:t>
              </a:r>
              <a:r>
                <a:rPr lang="fr-FR" altLang="en-US" sz="1100" b="1" dirty="0" err="1">
                  <a:latin typeface="Comic Sans MS" pitchFamily="66" charset="0"/>
                </a:rPr>
                <a:t>Progesterone</a:t>
              </a:r>
              <a:r>
                <a:rPr lang="fr-FR" altLang="en-US" sz="1100" b="1" dirty="0">
                  <a:latin typeface="Comic Sans MS" pitchFamily="66" charset="0"/>
                </a:rPr>
                <a:t>)</a:t>
              </a:r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5245" y="3307"/>
              <a:ext cx="51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Time</a:t>
              </a:r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3455" y="3183"/>
              <a:ext cx="67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+ 48 h</a:t>
              </a:r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4176" y="3168"/>
              <a:ext cx="104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dirty="0" smtClean="0">
                  <a:latin typeface="Comic Sans MS" pitchFamily="66" charset="0"/>
                </a:rPr>
                <a:t>AI 52-55 h</a:t>
              </a:r>
              <a:endParaRPr lang="fr-FR" altLang="en-US" sz="1100" dirty="0">
                <a:latin typeface="Comic Sans MS" pitchFamily="66" charset="0"/>
              </a:endParaRPr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432" y="3314"/>
              <a:ext cx="98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>
                  <a:latin typeface="Comic Sans MS" pitchFamily="66" charset="0"/>
                </a:rPr>
                <a:t>Sponges in</a:t>
              </a:r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3660" y="3012"/>
              <a:ext cx="804" cy="144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 sz="1100"/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3632" y="3002"/>
              <a:ext cx="889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fr-FR" altLang="en-US" sz="1100" b="1">
                  <a:latin typeface="Comic Sans MS" pitchFamily="66" charset="0"/>
                </a:rPr>
                <a:t>OESTRUS</a:t>
              </a:r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2358" y="3314"/>
              <a:ext cx="107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 err="1">
                  <a:latin typeface="Comic Sans MS" pitchFamily="66" charset="0"/>
                </a:rPr>
                <a:t>Sponges</a:t>
              </a:r>
              <a:r>
                <a:rPr lang="fr-FR" altLang="en-US" sz="1100" b="1" dirty="0">
                  <a:latin typeface="Comic Sans MS" pitchFamily="66" charset="0"/>
                </a:rPr>
                <a:t> out</a:t>
              </a:r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3132" y="3467"/>
              <a:ext cx="646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FR" altLang="en-US" sz="1100" b="1" dirty="0">
                  <a:latin typeface="Comic Sans MS" pitchFamily="66" charset="0"/>
                </a:rPr>
                <a:t>2 </a:t>
              </a:r>
              <a:r>
                <a:rPr lang="fr-FR" altLang="en-US" sz="1100" b="1" dirty="0" err="1">
                  <a:latin typeface="Comic Sans MS" pitchFamily="66" charset="0"/>
                </a:rPr>
                <a:t>days</a:t>
              </a:r>
              <a:endParaRPr lang="fr-FR" altLang="en-US" sz="1100" b="1" dirty="0">
                <a:latin typeface="Comic Sans MS" pitchFamily="66" charset="0"/>
              </a:endParaRPr>
            </a:p>
          </p:txBody>
        </p:sp>
        <p:sp>
          <p:nvSpPr>
            <p:cNvPr id="82" name="Line 40"/>
            <p:cNvSpPr>
              <a:spLocks noChangeShapeType="1"/>
            </p:cNvSpPr>
            <p:nvPr/>
          </p:nvSpPr>
          <p:spPr bwMode="auto">
            <a:xfrm>
              <a:off x="3086" y="3616"/>
              <a:ext cx="58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83" name="Line 41"/>
            <p:cNvSpPr>
              <a:spLocks noChangeShapeType="1"/>
            </p:cNvSpPr>
            <p:nvPr/>
          </p:nvSpPr>
          <p:spPr bwMode="auto">
            <a:xfrm>
              <a:off x="911" y="3168"/>
              <a:ext cx="0" cy="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84" name="Line 42"/>
            <p:cNvSpPr>
              <a:spLocks noChangeShapeType="1"/>
            </p:cNvSpPr>
            <p:nvPr/>
          </p:nvSpPr>
          <p:spPr bwMode="auto">
            <a:xfrm>
              <a:off x="2976" y="3168"/>
              <a:ext cx="0" cy="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100"/>
            </a:p>
          </p:txBody>
        </p:sp>
      </p:grpSp>
      <p:sp>
        <p:nvSpPr>
          <p:cNvPr id="86" name="Line 27"/>
          <p:cNvSpPr>
            <a:spLocks noChangeShapeType="1"/>
          </p:cNvSpPr>
          <p:nvPr/>
        </p:nvSpPr>
        <p:spPr bwMode="auto">
          <a:xfrm flipH="1" flipV="1">
            <a:off x="4214387" y="5019220"/>
            <a:ext cx="0" cy="68415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graphicFrame>
        <p:nvGraphicFramePr>
          <p:cNvPr id="87" name="Chart 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762802"/>
              </p:ext>
            </p:extLst>
          </p:nvPr>
        </p:nvGraphicFramePr>
        <p:xfrm>
          <a:off x="5568558" y="1453174"/>
          <a:ext cx="342989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17080" y="1234574"/>
            <a:ext cx="1661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100%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52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826" y="2421388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98" y="2742388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26" y="3854823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31" y="1223683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56" y="3944576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7278" y="14746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177324" y="4745672"/>
            <a:ext cx="2748173" cy="1808856"/>
            <a:chOff x="236371" y="4913312"/>
            <a:chExt cx="3663276" cy="1808856"/>
          </a:xfrm>
        </p:grpSpPr>
        <p:sp>
          <p:nvSpPr>
            <p:cNvPr id="2" name="TextBox 1"/>
            <p:cNvSpPr txBox="1"/>
            <p:nvPr/>
          </p:nvSpPr>
          <p:spPr>
            <a:xfrm>
              <a:off x="236371" y="6137393"/>
              <a:ext cx="3663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/>
                <a:t>Day 0:</a:t>
              </a:r>
              <a:r>
                <a:rPr lang="en-US" sz="1600" dirty="0" smtClean="0"/>
                <a:t> </a:t>
              </a:r>
              <a:r>
                <a:rPr lang="en-US" sz="1600" dirty="0">
                  <a:effectLst/>
                </a:rPr>
                <a:t>PGF2α analogue </a:t>
              </a:r>
              <a:r>
                <a:rPr lang="en-US" sz="1600" dirty="0" err="1" smtClean="0">
                  <a:effectLst/>
                </a:rPr>
                <a:t>dinoprost</a:t>
              </a:r>
              <a:r>
                <a:rPr lang="en-US" sz="1600" dirty="0" smtClean="0">
                  <a:effectLst/>
                </a:rPr>
                <a:t> 1 ml </a:t>
              </a:r>
              <a:r>
                <a:rPr lang="en-US" sz="1600" dirty="0" err="1" smtClean="0">
                  <a:effectLst/>
                </a:rPr>
                <a:t>Enzaprost</a:t>
              </a:r>
              <a:r>
                <a:rPr lang="en-US" sz="1600" dirty="0" smtClean="0">
                  <a:effectLst/>
                </a:rPr>
                <a:t> </a:t>
              </a:r>
              <a:endParaRPr lang="en-US" sz="1600" dirty="0"/>
            </a:p>
          </p:txBody>
        </p:sp>
        <p:pic>
          <p:nvPicPr>
            <p:cNvPr id="1027" name="Picture 3" descr="C:\Users\ICARDA\AppData\Local\Microsoft\Windows\Temporary Internet Files\Content.Outlook\20B9X1WC\Untitled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6280" y="4913312"/>
              <a:ext cx="576273" cy="115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3096084" y="4763602"/>
            <a:ext cx="2748173" cy="1808856"/>
            <a:chOff x="236371" y="4913312"/>
            <a:chExt cx="3663276" cy="1808856"/>
          </a:xfrm>
        </p:grpSpPr>
        <p:sp>
          <p:nvSpPr>
            <p:cNvPr id="20" name="TextBox 19"/>
            <p:cNvSpPr txBox="1"/>
            <p:nvPr/>
          </p:nvSpPr>
          <p:spPr>
            <a:xfrm>
              <a:off x="236371" y="6137393"/>
              <a:ext cx="3663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/>
                <a:t>Day 11:</a:t>
              </a:r>
              <a:r>
                <a:rPr lang="en-US" sz="1600" dirty="0" smtClean="0"/>
                <a:t> </a:t>
              </a:r>
              <a:r>
                <a:rPr lang="en-US" sz="1600" dirty="0">
                  <a:effectLst/>
                </a:rPr>
                <a:t>PGF2α analogue </a:t>
              </a:r>
              <a:r>
                <a:rPr lang="en-US" sz="1600" dirty="0" err="1" smtClean="0">
                  <a:effectLst/>
                </a:rPr>
                <a:t>dinoprost</a:t>
              </a:r>
              <a:r>
                <a:rPr lang="en-US" sz="1600" dirty="0" smtClean="0">
                  <a:effectLst/>
                </a:rPr>
                <a:t> 1 </a:t>
              </a:r>
              <a:r>
                <a:rPr lang="en-US" sz="1600" dirty="0">
                  <a:effectLst/>
                </a:rPr>
                <a:t>ml </a:t>
              </a:r>
              <a:r>
                <a:rPr lang="en-US" sz="1600" dirty="0" err="1">
                  <a:effectLst/>
                </a:rPr>
                <a:t>Enzaprost</a:t>
              </a:r>
              <a:r>
                <a:rPr lang="en-US" sz="1600" dirty="0">
                  <a:effectLst/>
                </a:rPr>
                <a:t> </a:t>
              </a:r>
              <a:r>
                <a:rPr lang="en-US" sz="1600" dirty="0" smtClean="0">
                  <a:effectLst/>
                </a:rPr>
                <a:t> </a:t>
              </a:r>
              <a:endParaRPr lang="en-US" sz="1600" dirty="0"/>
            </a:p>
          </p:txBody>
        </p:sp>
        <p:pic>
          <p:nvPicPr>
            <p:cNvPr id="21" name="Picture 3" descr="C:\Users\ICARDA\AppData\Local\Microsoft\Windows\Temporary Internet Files\Content.Outlook\20B9X1WC\Untitled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6280" y="4913312"/>
              <a:ext cx="576273" cy="115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5076397" y="549495"/>
            <a:ext cx="3429893" cy="4230528"/>
            <a:chOff x="7318094" y="549495"/>
            <a:chExt cx="4572000" cy="4230528"/>
          </a:xfrm>
        </p:grpSpPr>
        <p:graphicFrame>
          <p:nvGraphicFramePr>
            <p:cNvPr id="23" name="Chart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24154537"/>
                </p:ext>
              </p:extLst>
            </p:nvPr>
          </p:nvGraphicFramePr>
          <p:xfrm>
            <a:off x="7318094" y="2036823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pic>
          <p:nvPicPr>
            <p:cNvPr id="24" name="Picture 2" descr="C:\Users\ICARDA\AppData\Local\Microsoft\Windows\Temporary Internet Files\Content.Outlook\20B9X1WC\sheep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501096" y="1466649"/>
              <a:ext cx="921572" cy="92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C:\Users\ICARDA\AppData\Local\Microsoft\Windows\Temporary Internet Files\Content.Outlook\20B9X1WC\sheep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5733" y="2148883"/>
              <a:ext cx="921572" cy="92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ICARDA\AppData\Local\Microsoft\Windows\Temporary Internet Files\Content.Outlook\20B9X1WC\sheep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209009" y="1012095"/>
              <a:ext cx="921572" cy="92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C:\Users\ICARDA\AppData\Local\Microsoft\Windows\Temporary Internet Files\Content.Outlook\20B9X1WC\sheep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8088" y="549495"/>
              <a:ext cx="921572" cy="92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7558768" y="5459505"/>
            <a:ext cx="1585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AI: </a:t>
            </a:r>
            <a:r>
              <a:rPr lang="en-US" sz="1400" dirty="0" smtClean="0"/>
              <a:t>55-57 </a:t>
            </a:r>
            <a:r>
              <a:rPr lang="en-US" sz="1400" dirty="0" smtClean="0"/>
              <a:t>h after second injection</a:t>
            </a:r>
            <a:endParaRPr lang="en-US" sz="1400" dirty="0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H="1" flipV="1">
            <a:off x="8122915" y="4741967"/>
            <a:ext cx="0" cy="68415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pic>
        <p:nvPicPr>
          <p:cNvPr id="31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80214" y="771884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822" y="19372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58559" y="3838729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733" y="29548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60635" y="1468464"/>
            <a:ext cx="707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79%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600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6622" y="4975412"/>
            <a:ext cx="1751934" cy="1664404"/>
            <a:chOff x="236371" y="4913312"/>
            <a:chExt cx="3663276" cy="2868329"/>
          </a:xfrm>
        </p:grpSpPr>
        <p:sp>
          <p:nvSpPr>
            <p:cNvPr id="3" name="TextBox 2"/>
            <p:cNvSpPr txBox="1"/>
            <p:nvPr/>
          </p:nvSpPr>
          <p:spPr>
            <a:xfrm>
              <a:off x="236371" y="6137393"/>
              <a:ext cx="3663276" cy="1644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Day 0:</a:t>
              </a:r>
              <a:r>
                <a:rPr lang="en-US" sz="1400" dirty="0" smtClean="0"/>
                <a:t> </a:t>
              </a:r>
              <a:r>
                <a:rPr lang="en-US" sz="1400" dirty="0" smtClean="0">
                  <a:effectLst/>
                </a:rPr>
                <a:t>GnRH </a:t>
              </a:r>
              <a:r>
                <a:rPr lang="en-US" sz="1400" dirty="0">
                  <a:effectLst/>
                </a:rPr>
                <a:t>analogue </a:t>
              </a:r>
              <a:r>
                <a:rPr lang="en-US" sz="1400" dirty="0" err="1" smtClean="0">
                  <a:effectLst/>
                </a:rPr>
                <a:t>gonadorelin</a:t>
              </a:r>
              <a:endParaRPr lang="en-US" sz="1400" dirty="0" smtClean="0">
                <a:effectLst/>
              </a:endParaRPr>
            </a:p>
            <a:p>
              <a:r>
                <a:rPr lang="en-US" sz="1400" dirty="0" smtClean="0">
                  <a:effectLst/>
                </a:rPr>
                <a:t>1 ml </a:t>
              </a:r>
              <a:r>
                <a:rPr lang="en-US" sz="1400" dirty="0" err="1" smtClean="0">
                  <a:effectLst/>
                </a:rPr>
                <a:t>Cystoreline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pic>
          <p:nvPicPr>
            <p:cNvPr id="4" name="Picture 3" descr="C:\Users\ICARDA\AppData\Local\Microsoft\Windows\Temporary Internet Files\Content.Outlook\20B9X1WC\Untitled-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6280" y="4913312"/>
              <a:ext cx="576273" cy="115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1854410" y="5710674"/>
            <a:ext cx="24991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Day 6:</a:t>
            </a:r>
            <a:r>
              <a:rPr lang="en-US" sz="1400" dirty="0" smtClean="0"/>
              <a:t> </a:t>
            </a:r>
            <a:r>
              <a:rPr lang="en-US" sz="1400" dirty="0">
                <a:effectLst/>
              </a:rPr>
              <a:t>PGF2α analogue </a:t>
            </a:r>
            <a:r>
              <a:rPr lang="en-US" sz="1400" dirty="0" err="1" smtClean="0">
                <a:effectLst/>
              </a:rPr>
              <a:t>dinoprost</a:t>
            </a:r>
            <a:endParaRPr lang="en-US" sz="1400" dirty="0" smtClean="0">
              <a:effectLst/>
            </a:endParaRPr>
          </a:p>
          <a:p>
            <a:r>
              <a:rPr lang="en-US" sz="1400" dirty="0" smtClean="0">
                <a:effectLst/>
              </a:rPr>
              <a:t>1 ml </a:t>
            </a:r>
            <a:r>
              <a:rPr lang="en-US" sz="1400" dirty="0" err="1" smtClean="0">
                <a:effectLst/>
              </a:rPr>
              <a:t>Enzaprost</a:t>
            </a:r>
            <a:r>
              <a:rPr lang="en-US" sz="1400" dirty="0" smtClean="0">
                <a:effectLst/>
              </a:rPr>
              <a:t> </a:t>
            </a:r>
            <a:endParaRPr lang="en-US" sz="1400" dirty="0"/>
          </a:p>
        </p:txBody>
      </p:sp>
      <p:pic>
        <p:nvPicPr>
          <p:cNvPr id="11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826" y="2421388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98" y="2742388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26" y="3854823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31" y="1223683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56" y="3944576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27278" y="14746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80214" y="771884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822" y="19372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58559" y="3838729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733" y="295489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966703"/>
              </p:ext>
            </p:extLst>
          </p:nvPr>
        </p:nvGraphicFramePr>
        <p:xfrm>
          <a:off x="5628141" y="1533885"/>
          <a:ext cx="342989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165989" y="4857008"/>
            <a:ext cx="1585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AI: 32-36 h after second injection of GnRH</a:t>
            </a:r>
            <a:endParaRPr lang="en-US" sz="1200" dirty="0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 flipH="1" flipV="1">
            <a:off x="7836817" y="4166365"/>
            <a:ext cx="0" cy="68415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pic>
        <p:nvPicPr>
          <p:cNvPr id="24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9857" y="969110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947" y="1651344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60930" y="514556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597" y="51956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4256190" y="5012169"/>
            <a:ext cx="2647766" cy="1448961"/>
            <a:chOff x="236371" y="4913312"/>
            <a:chExt cx="5536452" cy="2497048"/>
          </a:xfrm>
        </p:grpSpPr>
        <p:sp>
          <p:nvSpPr>
            <p:cNvPr id="29" name="TextBox 28"/>
            <p:cNvSpPr txBox="1"/>
            <p:nvPr/>
          </p:nvSpPr>
          <p:spPr>
            <a:xfrm>
              <a:off x="236371" y="6137393"/>
              <a:ext cx="5536452" cy="1272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/>
                <a:t>Day 9:</a:t>
              </a:r>
              <a:r>
                <a:rPr lang="en-US" sz="1400" dirty="0" smtClean="0"/>
                <a:t> </a:t>
              </a:r>
              <a:r>
                <a:rPr lang="en-US" sz="1400" dirty="0" smtClean="0">
                  <a:effectLst/>
                </a:rPr>
                <a:t>GnRH </a:t>
              </a:r>
              <a:r>
                <a:rPr lang="en-US" sz="1400" dirty="0">
                  <a:effectLst/>
                </a:rPr>
                <a:t>analogue </a:t>
              </a:r>
              <a:r>
                <a:rPr lang="en-US" sz="1400" dirty="0" err="1" smtClean="0">
                  <a:effectLst/>
                </a:rPr>
                <a:t>gonadorelin</a:t>
              </a:r>
              <a:endParaRPr lang="en-US" sz="1400" dirty="0" smtClean="0">
                <a:effectLst/>
              </a:endParaRPr>
            </a:p>
            <a:p>
              <a:r>
                <a:rPr lang="en-US" sz="1400" dirty="0" smtClean="0">
                  <a:effectLst/>
                </a:rPr>
                <a:t>1 ml </a:t>
              </a:r>
              <a:r>
                <a:rPr lang="en-US" sz="1400" dirty="0" err="1" smtClean="0">
                  <a:effectLst/>
                </a:rPr>
                <a:t>Cystoreline</a:t>
              </a:r>
              <a:r>
                <a:rPr lang="en-US" sz="1400" dirty="0" smtClean="0">
                  <a:effectLst/>
                </a:rPr>
                <a:t> </a:t>
              </a:r>
              <a:endParaRPr lang="en-US" sz="1400" dirty="0"/>
            </a:p>
          </p:txBody>
        </p:sp>
        <p:pic>
          <p:nvPicPr>
            <p:cNvPr id="30" name="Picture 29" descr="C:\Users\ICARDA\AppData\Local\Microsoft\Windows\Temporary Internet Files\Content.Outlook\20B9X1WC\Untitled-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6280" y="4913312"/>
              <a:ext cx="576273" cy="115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1" name="Picture 30" descr="C:\Users\ICARDA\AppData\Local\Microsoft\Windows\Temporary Internet Files\Content.Outlook\20B9X1WC\Untitled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101" y="4990746"/>
            <a:ext cx="275599" cy="6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ICARDA\AppData\Local\Microsoft\Windows\Temporary Internet Files\Content.Outlook\20B9X1WC\shee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798" y="3071435"/>
            <a:ext cx="691359" cy="92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7879009" y="1651344"/>
            <a:ext cx="1021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73%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86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76200"/>
            <a:ext cx="8382000" cy="1219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Safer, accessible and affordable synchronization alternatives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95400"/>
            <a:ext cx="8229600" cy="544714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r>
              <a:rPr lang="en-US" sz="2700" dirty="0" smtClean="0"/>
              <a:t>Using a simple protocol of 2 injections of a prostaglandin analogue 11 days apart: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700" dirty="0" smtClean="0"/>
              <a:t>Increased fertility to 89% compared to only 70% with the standard protocol after natural mating,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700" dirty="0" smtClean="0"/>
              <a:t>Levels of synchronization of estrus were satisfactory to allow fixed time artificial insemination,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700" dirty="0" smtClean="0"/>
              <a:t>The cost of the new protocol is US$ 1.3 compared to US$ 8.5 for the conventional protocol,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2700" dirty="0" smtClean="0"/>
              <a:t>The new protocol is based on products registered and available in the Ethiopian market unlike the products which form the conventional protocol. </a:t>
            </a:r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1150363" y="1775888"/>
          <a:ext cx="73152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71919" y="86383"/>
            <a:ext cx="8614885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5pPr>
            <a:lvl6pPr marL="457048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6pPr>
            <a:lvl7pPr marL="914092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7pPr>
            <a:lvl8pPr marL="1371138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8pPr>
            <a:lvl9pPr marL="1828184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b="0" kern="0" dirty="0" smtClean="0">
                <a:solidFill>
                  <a:schemeClr val="tx1"/>
                </a:solidFill>
                <a:effectLst/>
              </a:rPr>
              <a:t>Further simplifying to one single injection of a PGF</a:t>
            </a:r>
            <a:r>
              <a:rPr lang="en-US" sz="2600" b="0" kern="0" baseline="-25000" dirty="0" smtClean="0">
                <a:solidFill>
                  <a:schemeClr val="tx1"/>
                </a:solidFill>
                <a:effectLst/>
              </a:rPr>
              <a:t>2</a:t>
            </a:r>
            <a:r>
              <a:rPr lang="el-GR" sz="2600" b="0" kern="0" baseline="-25000" dirty="0" smtClean="0">
                <a:solidFill>
                  <a:schemeClr val="tx1"/>
                </a:solidFill>
                <a:effectLst/>
              </a:rPr>
              <a:t>α</a:t>
            </a:r>
            <a:r>
              <a:rPr lang="en-US" sz="2600" b="0" kern="0" dirty="0" smtClean="0">
                <a:solidFill>
                  <a:schemeClr val="tx1"/>
                </a:solidFill>
                <a:effectLst/>
              </a:rPr>
              <a:t> analogue and to a 7-days interval </a:t>
            </a:r>
            <a:r>
              <a:rPr lang="en-US" sz="2600" b="0" kern="0" dirty="0">
                <a:solidFill>
                  <a:schemeClr val="tx1"/>
                </a:solidFill>
                <a:effectLst/>
              </a:rPr>
              <a:t>between PGF</a:t>
            </a:r>
            <a:r>
              <a:rPr lang="en-US" sz="2600" b="0" kern="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l-GR" sz="2600" b="0" kern="0" baseline="-25000" dirty="0">
                <a:solidFill>
                  <a:schemeClr val="tx1"/>
                </a:solidFill>
                <a:effectLst/>
              </a:rPr>
              <a:t>α </a:t>
            </a:r>
            <a:r>
              <a:rPr lang="en-US" sz="2600" b="0" kern="0" dirty="0" smtClean="0">
                <a:solidFill>
                  <a:schemeClr val="tx1"/>
                </a:solidFill>
                <a:effectLst/>
              </a:rPr>
              <a:t>injections </a:t>
            </a:r>
            <a:endParaRPr lang="en-US" sz="2600" b="0" kern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4263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04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Capacity development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8190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Upgrading local infrastructure in 4 sheep sites in synergy with the national system</a:t>
            </a:r>
            <a:r>
              <a:rPr lang="en-US" dirty="0" smtClean="0"/>
              <a:t>. Established reproductive </a:t>
            </a:r>
            <a:r>
              <a:rPr lang="en-US" dirty="0" smtClean="0"/>
              <a:t>platforms are providing the following services: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Males’ breeding soundness examination</a:t>
            </a:r>
          </a:p>
          <a:p>
            <a:pPr marL="342900" indent="-342900">
              <a:buAutoNum type="arabicPeriod"/>
            </a:pPr>
            <a:r>
              <a:rPr lang="en-US" dirty="0" smtClean="0"/>
              <a:t>Artificial insemination with fresh, non-cooled semen</a:t>
            </a:r>
          </a:p>
          <a:p>
            <a:pPr marL="342900" indent="-342900">
              <a:buAutoNum type="arabicPeriod"/>
            </a:pPr>
            <a:r>
              <a:rPr lang="en-US" dirty="0" smtClean="0"/>
              <a:t>Ultrasound service provision for pregnancy diagnosis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828800" y="3276600"/>
            <a:ext cx="6142185" cy="3397856"/>
            <a:chOff x="3759204" y="3875468"/>
            <a:chExt cx="4211781" cy="2783445"/>
          </a:xfrm>
        </p:grpSpPr>
        <p:pic>
          <p:nvPicPr>
            <p:cNvPr id="5" name="Picture 4" descr="C:\Users\ICARDA\Desktop\Sheep AI in Menz_October 2015_Bonga 2016\Doyoganna_August\100NIKON\DSCN0025.JPG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7596" y="3875468"/>
              <a:ext cx="3307949" cy="23815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759204" y="6280728"/>
              <a:ext cx="4211781" cy="378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Inauguration of the </a:t>
              </a:r>
              <a:r>
                <a:rPr lang="en-US" sz="2400" dirty="0" err="1" smtClean="0"/>
                <a:t>Doyogenna</a:t>
              </a:r>
              <a:r>
                <a:rPr lang="en-US" sz="2400" dirty="0" smtClean="0"/>
                <a:t> platform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6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04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On-job training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5029200" cy="461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Delivered to at least 40 staff members of the national institutions in different locations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Breeding soundness examination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Semen collection, assessment and handling for fresh AI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Semen deposition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Data recording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Ultrasound pregnancy diagnosis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2 core teams in </a:t>
            </a:r>
            <a:r>
              <a:rPr lang="en-US" dirty="0" err="1" smtClean="0"/>
              <a:t>Doyogenna</a:t>
            </a:r>
            <a:r>
              <a:rPr lang="en-US" dirty="0" smtClean="0"/>
              <a:t> and </a:t>
            </a:r>
            <a:r>
              <a:rPr lang="en-US" dirty="0" err="1" smtClean="0"/>
              <a:t>Debre</a:t>
            </a:r>
            <a:r>
              <a:rPr lang="en-US" dirty="0" smtClean="0"/>
              <a:t> </a:t>
            </a:r>
            <a:r>
              <a:rPr lang="en-US" dirty="0" err="1" smtClean="0"/>
              <a:t>Birhan</a:t>
            </a:r>
            <a:r>
              <a:rPr lang="en-US" dirty="0" smtClean="0"/>
              <a:t> fully autonomous and supervising AI’s in the new locations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819400"/>
            <a:ext cx="2906376" cy="2179782"/>
          </a:xfrm>
          <a:prstGeom prst="rect">
            <a:avLst/>
          </a:prstGeom>
        </p:spPr>
      </p:pic>
      <p:pic>
        <p:nvPicPr>
          <p:cNvPr id="5" name="Picture 9" descr="C:\Users\ICARDA\Desktop\Sheep AI in Menz_October 2015_Bonga 2016\Camera\20160424_1324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123265"/>
            <a:ext cx="28956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ICARDA\Desktop\Sheep AI in Menz_October 2015_Bonga 2016\Camera\20160425_1328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153458"/>
            <a:ext cx="28956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4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3290" y="190500"/>
            <a:ext cx="8445358" cy="113486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kern="0" dirty="0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State of the art of reproduction of </a:t>
            </a:r>
            <a:r>
              <a:rPr lang="fr-FR" sz="3600" kern="0" dirty="0" err="1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Ethiopian</a:t>
            </a:r>
            <a:r>
              <a:rPr lang="fr-FR" sz="3600" kern="0" dirty="0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 </a:t>
            </a:r>
            <a:r>
              <a:rPr lang="fr-FR" sz="3600" kern="0" dirty="0" err="1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sheep</a:t>
            </a:r>
            <a:r>
              <a:rPr lang="fr-FR" sz="3600" kern="0" dirty="0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 </a:t>
            </a:r>
            <a:r>
              <a:rPr lang="fr-FR" sz="3600" kern="0" dirty="0" err="1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breeds</a:t>
            </a:r>
            <a:r>
              <a:rPr lang="fr-FR" sz="3600" kern="0" dirty="0" smtClean="0">
                <a:latin typeface="Helvetica" panose="020B0604020202020204" pitchFamily="34" charset="0"/>
                <a:ea typeface="+mj-ea"/>
                <a:cs typeface="Helvetica" panose="020B0604020202020204" pitchFamily="34" charset="0"/>
              </a:rPr>
              <a:t> </a:t>
            </a:r>
            <a:endParaRPr lang="fr-FR" sz="3600" u="sng" kern="0" dirty="0">
              <a:latin typeface="Helvetica" panose="020B0604020202020204" pitchFamily="34" charset="0"/>
              <a:ea typeface="+mj-ea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791" y="1582220"/>
            <a:ext cx="516255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1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4" y="109541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5pPr>
            <a:lvl6pPr marL="457048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6pPr>
            <a:lvl7pPr marL="914092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7pPr>
            <a:lvl8pPr marL="1371138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8pPr>
            <a:lvl9pPr marL="1828184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</a:defRPr>
            </a:lvl9pPr>
          </a:lstStyle>
          <a:p>
            <a:r>
              <a:rPr lang="en-US" sz="4000" b="0" dirty="0" smtClean="0">
                <a:solidFill>
                  <a:schemeClr val="tx1"/>
                </a:solidFill>
                <a:effectLst/>
              </a:rPr>
              <a:t>Low Reproductive Performances</a:t>
            </a:r>
            <a:endParaRPr lang="en-US" sz="4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7003" y="1366631"/>
            <a:ext cx="8688223" cy="5301296"/>
          </a:xfrm>
          <a:prstGeom prst="rect">
            <a:avLst/>
          </a:prstGeom>
        </p:spPr>
        <p:txBody>
          <a:bodyPr/>
          <a:lstStyle>
            <a:lvl1pPr marL="342785" indent="-342785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700" indent="-285654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2615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599660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6708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3753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0799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7846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4891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Local breeds </a:t>
            </a:r>
            <a:r>
              <a:rPr lang="en-US" sz="2000" b="0" dirty="0">
                <a:effectLst/>
              </a:rPr>
              <a:t>have been little selected for improved productivity including </a:t>
            </a:r>
            <a:r>
              <a:rPr lang="en-US" sz="2000" b="0" dirty="0" smtClean="0">
                <a:effectLst/>
              </a:rPr>
              <a:t>reproduction</a:t>
            </a: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Low dependency on photoperiod but seasonality geared by other environmental factors for some breeds</a:t>
            </a:r>
            <a:endParaRPr lang="en-US" sz="2000" b="0" dirty="0">
              <a:effectLst/>
            </a:endParaRP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Delayed puberty and sexual maturity </a:t>
            </a: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High prevalence of diseases</a:t>
            </a: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Large phenotypic variability of litter size</a:t>
            </a:r>
            <a:endParaRPr lang="en-US" sz="2000" b="0" dirty="0">
              <a:effectLst/>
            </a:endParaRP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Variable lambing rates and overall tendency to be </a:t>
            </a:r>
            <a:r>
              <a:rPr lang="en-US" sz="2000" b="0" dirty="0" smtClean="0">
                <a:effectLst/>
              </a:rPr>
              <a:t>low</a:t>
            </a:r>
            <a:endParaRPr lang="en-US" sz="2000" b="0" dirty="0" smtClean="0">
              <a:solidFill>
                <a:srgbClr val="66FF66"/>
              </a:solidFill>
              <a:effectLst/>
            </a:endParaRP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Take-off of the best performing animals</a:t>
            </a:r>
          </a:p>
          <a:p>
            <a:pPr>
              <a:spcAft>
                <a:spcPts val="1200"/>
              </a:spcAft>
            </a:pPr>
            <a:r>
              <a:rPr lang="en-US" sz="2000" b="0" dirty="0" smtClean="0">
                <a:effectLst/>
              </a:rPr>
              <a:t>Slaughter of pregnant animals</a:t>
            </a:r>
            <a:endParaRPr lang="en-US" sz="20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73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10" y="147330"/>
            <a:ext cx="7728392" cy="7059991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6609"/>
            <a:ext cx="1895475" cy="2484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874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  <a:ea typeface="+mn-ea"/>
              </a:rPr>
              <a:t>Rams’ breeding soundness in all CBBP locations: release of fit rams</a:t>
            </a:r>
            <a:endParaRPr lang="en-US" altLang="ja-JP" dirty="0">
              <a:latin typeface="+mj-lt"/>
              <a:ea typeface="+mn-ea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660523"/>
            <a:ext cx="58768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altLang="en-US" sz="2400" b="0" dirty="0" smtClean="0">
                <a:effectLst/>
              </a:rPr>
              <a:t>Systematic examination of selected ram lambs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400" b="0" dirty="0" smtClean="0">
                <a:effectLst/>
              </a:rPr>
              <a:t>Regular examination for each batch of selected rams</a:t>
            </a:r>
          </a:p>
          <a:p>
            <a:pPr>
              <a:spcAft>
                <a:spcPts val="1200"/>
              </a:spcAft>
            </a:pPr>
            <a:r>
              <a:rPr lang="en-US" sz="2400" b="0" dirty="0" smtClean="0">
                <a:effectLst/>
              </a:rPr>
              <a:t> - General clinical exam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400" b="0" dirty="0" smtClean="0">
                <a:effectLst/>
              </a:rPr>
              <a:t>General health and body condition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400" b="0" dirty="0">
                <a:effectLst/>
              </a:rPr>
              <a:t>Detailed exam of the integrity of the reproductive organs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400" b="0" dirty="0">
                <a:effectLst/>
              </a:rPr>
              <a:t>Semen and libido assessment </a:t>
            </a:r>
            <a:r>
              <a:rPr lang="en-US" sz="2400" b="0" dirty="0" smtClean="0">
                <a:effectLst/>
              </a:rPr>
              <a:t>towards </a:t>
            </a:r>
            <a:r>
              <a:rPr lang="en-US" sz="2400" b="0" dirty="0">
                <a:effectLst/>
              </a:rPr>
              <a:t>full reproductive certification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en-US" sz="2400" b="0" dirty="0" smtClean="0">
              <a:effectLst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769" y="1379303"/>
            <a:ext cx="2969231" cy="252487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769" y="4232953"/>
            <a:ext cx="2969231" cy="2321955"/>
          </a:xfrm>
          <a:prstGeom prst="rect">
            <a:avLst/>
          </a:prstGeom>
          <a:ln>
            <a:solidFill>
              <a:prstClr val="black"/>
            </a:solidFill>
          </a:ln>
        </p:spPr>
      </p:pic>
    </p:spTree>
    <p:extLst>
      <p:ext uri="{BB962C8B-B14F-4D97-AF65-F5344CB8AC3E}">
        <p14:creationId xmlns:p14="http://schemas.microsoft.com/office/powerpoint/2010/main" val="30523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Consequences for intensity of selection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19501468"/>
              </p:ext>
            </p:extLst>
          </p:nvPr>
        </p:nvGraphicFramePr>
        <p:xfrm>
          <a:off x="457200" y="1600200"/>
          <a:ext cx="7772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71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2910415" y="4860037"/>
            <a:ext cx="6233584" cy="683868"/>
          </a:xfrm>
          <a:prstGeom prst="rect">
            <a:avLst/>
          </a:prstGeom>
          <a:solidFill>
            <a:schemeClr val="bg1"/>
          </a:solidFill>
          <a:ln w="5715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ＭＳ Ｐゴシック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5530788"/>
            <a:ext cx="9144000" cy="1327212"/>
          </a:xfrm>
          <a:prstGeom prst="rect">
            <a:avLst/>
          </a:prstGeom>
          <a:solidFill>
            <a:schemeClr val="bg1"/>
          </a:solidFill>
          <a:ln w="5715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ＭＳ Ｐゴシック" charset="0"/>
            </a:endParaRPr>
          </a:p>
        </p:txBody>
      </p:sp>
      <p:pic>
        <p:nvPicPr>
          <p:cNvPr id="5" name="Picture 2" descr="C:\Users\ICARDA\Desktop\ICARDA Logos-Photos\ICARDA NEW LOGO. high resoultion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196" y="5530788"/>
            <a:ext cx="2682551" cy="106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919" y="372170"/>
            <a:ext cx="897961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+mj-lt"/>
                <a:ea typeface="+mn-ea"/>
              </a:rPr>
              <a:t>Field </a:t>
            </a:r>
            <a:r>
              <a:rPr lang="en-US" sz="3600" dirty="0" smtClean="0">
                <a:latin typeface="+mj-lt"/>
                <a:ea typeface="+mn-ea"/>
              </a:rPr>
              <a:t>Solution </a:t>
            </a:r>
            <a:r>
              <a:rPr lang="en-US" sz="3600" dirty="0">
                <a:latin typeface="+mj-lt"/>
                <a:ea typeface="+mn-ea"/>
              </a:rPr>
              <a:t>for the </a:t>
            </a:r>
            <a:r>
              <a:rPr lang="en-US" sz="3600" dirty="0" smtClean="0">
                <a:latin typeface="+mj-lt"/>
                <a:ea typeface="+mn-ea"/>
              </a:rPr>
              <a:t>Artificial Insemination </a:t>
            </a:r>
            <a:r>
              <a:rPr lang="en-US" sz="3600" dirty="0">
                <a:latin typeface="+mj-lt"/>
                <a:ea typeface="+mn-ea"/>
              </a:rPr>
              <a:t>of Ethiopian Sheep Breeds</a:t>
            </a:r>
          </a:p>
        </p:txBody>
      </p:sp>
      <p:pic>
        <p:nvPicPr>
          <p:cNvPr id="8" name="Picture 3" descr="C:\Users\ICARDA\AppData\Local\Microsoft\Windows\Temporary Internet Files\Content.Outlook\20B9X1WC\CGIAR-tagline-15x12_300dpi-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95" y="5201971"/>
            <a:ext cx="1372146" cy="144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114" y="5201972"/>
            <a:ext cx="1457459" cy="1389433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" y="3977639"/>
            <a:ext cx="2910415" cy="2894856"/>
            <a:chOff x="1" y="2656799"/>
            <a:chExt cx="4007225" cy="3819373"/>
          </a:xfrm>
        </p:grpSpPr>
        <p:pic>
          <p:nvPicPr>
            <p:cNvPr id="11" name="Picture 2" descr="C:\Users\ICARDA\Desktop\Sheep AI in Menz_October 2015_Bonga 2016\Doyoganna Day 1\L1050451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656799"/>
              <a:ext cx="4007224" cy="3005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" y="5704640"/>
              <a:ext cx="4007224" cy="771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i="1" dirty="0" smtClean="0">
                  <a:solidFill>
                    <a:schemeClr val="bg1"/>
                  </a:solidFill>
                </a:rPr>
                <a:t>Breeding for future generations…</a:t>
              </a:r>
              <a:endParaRPr lang="en-US" sz="1600" i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 bwMode="auto">
          <a:xfrm>
            <a:off x="0" y="3965590"/>
            <a:ext cx="2910413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646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147262"/>
            <a:ext cx="8229600" cy="8433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community based breeding program (CBBP) in Ethiopia: not only a history of 8 years of community mobilization but also of a steady genetic progress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76200" y="1600200"/>
            <a:ext cx="3740576" cy="5069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marL="342785" indent="-342785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700" indent="-285654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2615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599660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6708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3753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0799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7846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4891" indent="-228524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sz="2000" b="0" kern="0" dirty="0" smtClean="0">
                <a:effectLst/>
              </a:rPr>
              <a:t>Participatory breeding – decentralized breeding plans and programs;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b="0" kern="0" dirty="0" smtClean="0">
                <a:effectLst/>
              </a:rPr>
              <a:t>Improvement programs carried out by communities of smallholder farmers often at subsistence level; </a:t>
            </a:r>
          </a:p>
          <a:p>
            <a:pPr eaLnBrk="1" hangingPunct="1">
              <a:spcAft>
                <a:spcPts val="1200"/>
              </a:spcAft>
            </a:pPr>
            <a:r>
              <a:rPr lang="en-US" sz="2000" b="0" kern="0" dirty="0" smtClean="0">
                <a:effectLst/>
              </a:rPr>
              <a:t>Community based breeding relies on proper consideration of farmers, breeding objectives, infrastructure, participation and ownership.</a:t>
            </a:r>
            <a:endParaRPr lang="en-US" sz="2000" b="0" kern="0" dirty="0">
              <a:effectLst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486631"/>
              </p:ext>
            </p:extLst>
          </p:nvPr>
        </p:nvGraphicFramePr>
        <p:xfrm>
          <a:off x="4038600" y="2021004"/>
          <a:ext cx="4800601" cy="4532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889197088"/>
                    </a:ext>
                  </a:extLst>
                </a:gridCol>
                <a:gridCol w="1294185">
                  <a:extLst>
                    <a:ext uri="{9D8B030D-6E8A-4147-A177-3AD203B41FA5}">
                      <a16:colId xmlns:a16="http://schemas.microsoft.com/office/drawing/2014/main" val="576221021"/>
                    </a:ext>
                  </a:extLst>
                </a:gridCol>
                <a:gridCol w="1334108">
                  <a:extLst>
                    <a:ext uri="{9D8B030D-6E8A-4147-A177-3AD203B41FA5}">
                      <a16:colId xmlns:a16="http://schemas.microsoft.com/office/drawing/2014/main" val="1959786423"/>
                    </a:ext>
                  </a:extLst>
                </a:gridCol>
                <a:gridCol w="1334108">
                  <a:extLst>
                    <a:ext uri="{9D8B030D-6E8A-4147-A177-3AD203B41FA5}">
                      <a16:colId xmlns:a16="http://schemas.microsoft.com/office/drawing/2014/main" val="3285540644"/>
                    </a:ext>
                  </a:extLst>
                </a:gridCol>
              </a:tblGrid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Menz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Horro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Bonga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4828265"/>
                  </a:ext>
                </a:extLst>
              </a:tr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Overall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0.14± 0.006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0.31± 0.060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0.26± 0.058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7814269"/>
                  </a:ext>
                </a:extLst>
              </a:tr>
              <a:tr h="647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2009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0.07± </a:t>
                      </a:r>
                      <a:r>
                        <a:rPr lang="en-US" sz="1400" dirty="0" smtClean="0">
                          <a:effectLst/>
                        </a:rPr>
                        <a:t>0.017</a:t>
                      </a:r>
                      <a:r>
                        <a:rPr lang="en-US" sz="1400" dirty="0">
                          <a:effectLst/>
                        </a:rPr>
                        <a:t>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-0.07±0.266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1119613"/>
                  </a:ext>
                </a:extLst>
              </a:tr>
              <a:tr h="647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0.08± 0.013 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-0.03±0.143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0.18± 0.189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9783877"/>
                  </a:ext>
                </a:extLst>
              </a:tr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0.11± 0.014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0.06± 0.095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0.22± 0.158 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8680117"/>
                  </a:ext>
                </a:extLst>
              </a:tr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0.13± 0.015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0.24± 0.082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0.24± 0.139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548969"/>
                  </a:ext>
                </a:extLst>
              </a:tr>
              <a:tr h="647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0.20± 0.016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0.36± 0.086 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0.35± 0.112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9933232"/>
                  </a:ext>
                </a:extLst>
              </a:tr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0.25± 0.014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0.28± 0.079 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0.46± 0.082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5967207"/>
                  </a:ext>
                </a:extLst>
              </a:tr>
              <a:tr h="647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0.14± 0.027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0.52± 0.097     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0.32± 0.065  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3603559"/>
                  </a:ext>
                </a:extLst>
              </a:tr>
              <a:tr h="323728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2016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0.78± 0.339     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0.38± 0.209  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6043876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141663" y="254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52052" y="1513281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Estimated </a:t>
            </a:r>
            <a:r>
              <a:rPr lang="en-US" dirty="0"/>
              <a:t>BV for six months weight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9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9" y="57979"/>
            <a:ext cx="8989888" cy="1143000"/>
          </a:xfrm>
        </p:spPr>
        <p:txBody>
          <a:bodyPr/>
          <a:lstStyle/>
          <a:p>
            <a:r>
              <a:rPr lang="en-US" sz="2600" dirty="0" smtClean="0"/>
              <a:t>Year round breeding activity: accelerated reproduction &amp; catalyzer to hasten genetic progress</a:t>
            </a:r>
            <a:endParaRPr lang="en-US" sz="2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2061" y="1967756"/>
            <a:ext cx="8370789" cy="1165410"/>
            <a:chOff x="495952" y="2236695"/>
            <a:chExt cx="11158146" cy="1165410"/>
          </a:xfrm>
        </p:grpSpPr>
        <p:pic>
          <p:nvPicPr>
            <p:cNvPr id="9" name="Picture 2" descr="C:\Users\ICARDA\Desktop\Sheep AI in Menz_October 2015_Bonga 2016\Photos Bonga 2\L1050384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52" y="2245659"/>
              <a:ext cx="1541928" cy="11564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460812" y="2245659"/>
              <a:ext cx="1761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Bonga</a:t>
              </a:r>
              <a:endParaRPr lang="en-US" sz="2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39543" y="2236695"/>
              <a:ext cx="20125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Totally </a:t>
              </a:r>
              <a:r>
                <a:rPr lang="en-US" sz="2000" dirty="0" err="1" smtClean="0"/>
                <a:t>aseasonal</a:t>
              </a:r>
              <a:endParaRPr lang="en-US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64486" y="2241178"/>
              <a:ext cx="20125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1.4 litter size</a:t>
              </a:r>
              <a:endParaRPr lang="en-US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641511" y="2245661"/>
              <a:ext cx="201258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8 months lambing interval</a:t>
              </a:r>
              <a:endParaRPr lang="en-US" sz="2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2062" y="3567948"/>
            <a:ext cx="8374152" cy="1195079"/>
            <a:chOff x="495953" y="3662077"/>
            <a:chExt cx="11162628" cy="1195079"/>
          </a:xfrm>
        </p:grpSpPr>
        <p:pic>
          <p:nvPicPr>
            <p:cNvPr id="10243" name="Picture 3" descr="C:\Users\ICARDA\Desktop\Sheep AI in Menz_October 2015_Bonga 2016\Doyoganna Day 1\L1050448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53" y="3697942"/>
              <a:ext cx="1545618" cy="1159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465295" y="3662077"/>
              <a:ext cx="1945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Doyogena</a:t>
              </a:r>
              <a:endParaRPr 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44026" y="3666560"/>
              <a:ext cx="20125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Totally </a:t>
              </a:r>
              <a:r>
                <a:rPr lang="en-US" sz="2000" dirty="0" err="1" smtClean="0"/>
                <a:t>aseasonal</a:t>
              </a:r>
              <a:endParaRPr lang="en-US" sz="2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55522" y="3724831"/>
              <a:ext cx="20125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1.3-1.4 litter size</a:t>
              </a:r>
              <a:endParaRPr lang="en-US" sz="2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645995" y="3675526"/>
              <a:ext cx="20125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8 months lambing interval</a:t>
              </a:r>
              <a:endParaRPr lang="en-US" sz="20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1537" y="5015743"/>
            <a:ext cx="8378040" cy="1323439"/>
            <a:chOff x="495253" y="5082978"/>
            <a:chExt cx="11167811" cy="1323439"/>
          </a:xfrm>
        </p:grpSpPr>
        <p:pic>
          <p:nvPicPr>
            <p:cNvPr id="10245" name="Picture 5" descr="Afficher l'image d'origine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253" y="5177118"/>
              <a:ext cx="1551243" cy="1163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469777" y="5186071"/>
              <a:ext cx="1945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Menz</a:t>
              </a:r>
              <a:endParaRPr lang="en-US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35062" y="5082978"/>
              <a:ext cx="217843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Sexually less active</a:t>
              </a:r>
            </a:p>
            <a:p>
              <a:r>
                <a:rPr lang="en-US" sz="2000" dirty="0"/>
                <a:t>d</a:t>
              </a:r>
              <a:r>
                <a:rPr lang="en-US" sz="2000" dirty="0" smtClean="0"/>
                <a:t>uring the wet season</a:t>
              </a:r>
              <a:endParaRPr lang="en-US" sz="2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55522" y="5136766"/>
              <a:ext cx="20125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1.1 litter size</a:t>
              </a:r>
              <a:endParaRPr lang="en-US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650478" y="5145732"/>
              <a:ext cx="20125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10 months lambing interval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307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9f5e9607-a28b-487e-b093-da60e75ee10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867</Words>
  <Application>Microsoft Office PowerPoint</Application>
  <PresentationFormat>On-screen Show (4:3)</PresentationFormat>
  <Paragraphs>186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MS PGothic</vt:lpstr>
      <vt:lpstr>MS PGothic</vt:lpstr>
      <vt:lpstr>Arial</vt:lpstr>
      <vt:lpstr>Calibri</vt:lpstr>
      <vt:lpstr>Comic Sans MS</vt:lpstr>
      <vt:lpstr>Helvetica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Consequences for intensity of selection</vt:lpstr>
      <vt:lpstr>PowerPoint Presentation</vt:lpstr>
      <vt:lpstr>The community based breeding program (CBBP) in Ethiopia: not only a history of 8 years of community mobilization but also of a steady genetic progress</vt:lpstr>
      <vt:lpstr>Year round breeding activity: accelerated reproduction &amp; catalyzer to hasten genetic progress</vt:lpstr>
      <vt:lpstr>Development of a field solution for sheep insemination: Towards up/out-scaling CBBP’s</vt:lpstr>
      <vt:lpstr>Ewes’ selection for synchronization</vt:lpstr>
      <vt:lpstr>Different synchronization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2017-09-05T19:21:32Z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